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81" r:id="rId3"/>
    <p:sldId id="262" r:id="rId4"/>
    <p:sldId id="263" r:id="rId5"/>
    <p:sldId id="267" r:id="rId6"/>
    <p:sldId id="282" r:id="rId7"/>
    <p:sldId id="264" r:id="rId8"/>
    <p:sldId id="265" r:id="rId9"/>
    <p:sldId id="269" r:id="rId10"/>
    <p:sldId id="270" r:id="rId11"/>
    <p:sldId id="266" r:id="rId12"/>
    <p:sldId id="268" r:id="rId13"/>
    <p:sldId id="275" r:id="rId14"/>
    <p:sldId id="257" r:id="rId15"/>
    <p:sldId id="258" r:id="rId16"/>
    <p:sldId id="271" r:id="rId17"/>
    <p:sldId id="272" r:id="rId18"/>
    <p:sldId id="273" r:id="rId19"/>
    <p:sldId id="274" r:id="rId20"/>
    <p:sldId id="276" r:id="rId21"/>
    <p:sldId id="283" r:id="rId22"/>
    <p:sldId id="260" r:id="rId23"/>
    <p:sldId id="261" r:id="rId24"/>
    <p:sldId id="286" r:id="rId25"/>
    <p:sldId id="277" r:id="rId26"/>
    <p:sldId id="285" r:id="rId27"/>
    <p:sldId id="278" r:id="rId28"/>
    <p:sldId id="284"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62" d="100"/>
          <a:sy n="62" d="100"/>
        </p:scale>
        <p:origin x="-880"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583AE12-2EA7-0045-B612-5DF4BD60FE13}" type="datetimeFigureOut">
              <a:rPr lang="en-US" smtClean="0"/>
              <a:t>19/2/18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20777-B0FB-9447-878B-C8479FE855C6}" type="slidenum">
              <a:rPr lang="en-US" smtClean="0"/>
              <a:t>‹#›</a:t>
            </a:fld>
            <a:endParaRPr lang="en-US"/>
          </a:p>
        </p:txBody>
      </p:sp>
    </p:spTree>
    <p:extLst>
      <p:ext uri="{BB962C8B-B14F-4D97-AF65-F5344CB8AC3E}">
        <p14:creationId xmlns:p14="http://schemas.microsoft.com/office/powerpoint/2010/main" val="29242926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583AE12-2EA7-0045-B612-5DF4BD60FE13}" type="datetimeFigureOut">
              <a:rPr lang="en-US" smtClean="0"/>
              <a:t>19/2/18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20777-B0FB-9447-878B-C8479FE855C6}" type="slidenum">
              <a:rPr lang="en-US" smtClean="0"/>
              <a:t>‹#›</a:t>
            </a:fld>
            <a:endParaRPr lang="en-US"/>
          </a:p>
        </p:txBody>
      </p:sp>
    </p:spTree>
    <p:extLst>
      <p:ext uri="{BB962C8B-B14F-4D97-AF65-F5344CB8AC3E}">
        <p14:creationId xmlns:p14="http://schemas.microsoft.com/office/powerpoint/2010/main" val="3917471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583AE12-2EA7-0045-B612-5DF4BD60FE13}" type="datetimeFigureOut">
              <a:rPr lang="en-US" smtClean="0"/>
              <a:t>19/2/18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20777-B0FB-9447-878B-C8479FE855C6}" type="slidenum">
              <a:rPr lang="en-US" smtClean="0"/>
              <a:t>‹#›</a:t>
            </a:fld>
            <a:endParaRPr lang="en-US"/>
          </a:p>
        </p:txBody>
      </p:sp>
    </p:spTree>
    <p:extLst>
      <p:ext uri="{BB962C8B-B14F-4D97-AF65-F5344CB8AC3E}">
        <p14:creationId xmlns:p14="http://schemas.microsoft.com/office/powerpoint/2010/main" val="42221844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583AE12-2EA7-0045-B612-5DF4BD60FE13}" type="datetimeFigureOut">
              <a:rPr lang="en-US" smtClean="0"/>
              <a:t>19/2/18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20777-B0FB-9447-878B-C8479FE855C6}" type="slidenum">
              <a:rPr lang="en-US" smtClean="0"/>
              <a:t>‹#›</a:t>
            </a:fld>
            <a:endParaRPr lang="en-US"/>
          </a:p>
        </p:txBody>
      </p:sp>
    </p:spTree>
    <p:extLst>
      <p:ext uri="{BB962C8B-B14F-4D97-AF65-F5344CB8AC3E}">
        <p14:creationId xmlns:p14="http://schemas.microsoft.com/office/powerpoint/2010/main" val="4166096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583AE12-2EA7-0045-B612-5DF4BD60FE13}" type="datetimeFigureOut">
              <a:rPr lang="en-US" smtClean="0"/>
              <a:t>19/2/18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820777-B0FB-9447-878B-C8479FE855C6}" type="slidenum">
              <a:rPr lang="en-US" smtClean="0"/>
              <a:t>‹#›</a:t>
            </a:fld>
            <a:endParaRPr lang="en-US"/>
          </a:p>
        </p:txBody>
      </p:sp>
    </p:spTree>
    <p:extLst>
      <p:ext uri="{BB962C8B-B14F-4D97-AF65-F5344CB8AC3E}">
        <p14:creationId xmlns:p14="http://schemas.microsoft.com/office/powerpoint/2010/main" val="22231178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583AE12-2EA7-0045-B612-5DF4BD60FE13}" type="datetimeFigureOut">
              <a:rPr lang="en-US" smtClean="0"/>
              <a:t>19/2/18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820777-B0FB-9447-878B-C8479FE855C6}" type="slidenum">
              <a:rPr lang="en-US" smtClean="0"/>
              <a:t>‹#›</a:t>
            </a:fld>
            <a:endParaRPr lang="en-US"/>
          </a:p>
        </p:txBody>
      </p:sp>
    </p:spTree>
    <p:extLst>
      <p:ext uri="{BB962C8B-B14F-4D97-AF65-F5344CB8AC3E}">
        <p14:creationId xmlns:p14="http://schemas.microsoft.com/office/powerpoint/2010/main" val="2881659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583AE12-2EA7-0045-B612-5DF4BD60FE13}" type="datetimeFigureOut">
              <a:rPr lang="en-US" smtClean="0"/>
              <a:t>19/2/18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2820777-B0FB-9447-878B-C8479FE855C6}" type="slidenum">
              <a:rPr lang="en-US" smtClean="0"/>
              <a:t>‹#›</a:t>
            </a:fld>
            <a:endParaRPr lang="en-US"/>
          </a:p>
        </p:txBody>
      </p:sp>
    </p:spTree>
    <p:extLst>
      <p:ext uri="{BB962C8B-B14F-4D97-AF65-F5344CB8AC3E}">
        <p14:creationId xmlns:p14="http://schemas.microsoft.com/office/powerpoint/2010/main" val="3947372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583AE12-2EA7-0045-B612-5DF4BD60FE13}" type="datetimeFigureOut">
              <a:rPr lang="en-US" smtClean="0"/>
              <a:t>19/2/18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2820777-B0FB-9447-878B-C8479FE855C6}" type="slidenum">
              <a:rPr lang="en-US" smtClean="0"/>
              <a:t>‹#›</a:t>
            </a:fld>
            <a:endParaRPr lang="en-US"/>
          </a:p>
        </p:txBody>
      </p:sp>
    </p:spTree>
    <p:extLst>
      <p:ext uri="{BB962C8B-B14F-4D97-AF65-F5344CB8AC3E}">
        <p14:creationId xmlns:p14="http://schemas.microsoft.com/office/powerpoint/2010/main" val="2233368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83AE12-2EA7-0045-B612-5DF4BD60FE13}" type="datetimeFigureOut">
              <a:rPr lang="en-US" smtClean="0"/>
              <a:t>19/2/18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2820777-B0FB-9447-878B-C8479FE855C6}" type="slidenum">
              <a:rPr lang="en-US" smtClean="0"/>
              <a:t>‹#›</a:t>
            </a:fld>
            <a:endParaRPr lang="en-US"/>
          </a:p>
        </p:txBody>
      </p:sp>
    </p:spTree>
    <p:extLst>
      <p:ext uri="{BB962C8B-B14F-4D97-AF65-F5344CB8AC3E}">
        <p14:creationId xmlns:p14="http://schemas.microsoft.com/office/powerpoint/2010/main" val="1865158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583AE12-2EA7-0045-B612-5DF4BD60FE13}" type="datetimeFigureOut">
              <a:rPr lang="en-US" smtClean="0"/>
              <a:t>19/2/18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820777-B0FB-9447-878B-C8479FE855C6}" type="slidenum">
              <a:rPr lang="en-US" smtClean="0"/>
              <a:t>‹#›</a:t>
            </a:fld>
            <a:endParaRPr lang="en-US"/>
          </a:p>
        </p:txBody>
      </p:sp>
    </p:spTree>
    <p:extLst>
      <p:ext uri="{BB962C8B-B14F-4D97-AF65-F5344CB8AC3E}">
        <p14:creationId xmlns:p14="http://schemas.microsoft.com/office/powerpoint/2010/main" val="1742548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583AE12-2EA7-0045-B612-5DF4BD60FE13}" type="datetimeFigureOut">
              <a:rPr lang="en-US" smtClean="0"/>
              <a:t>19/2/18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820777-B0FB-9447-878B-C8479FE855C6}" type="slidenum">
              <a:rPr lang="en-US" smtClean="0"/>
              <a:t>‹#›</a:t>
            </a:fld>
            <a:endParaRPr lang="en-US"/>
          </a:p>
        </p:txBody>
      </p:sp>
    </p:spTree>
    <p:extLst>
      <p:ext uri="{BB962C8B-B14F-4D97-AF65-F5344CB8AC3E}">
        <p14:creationId xmlns:p14="http://schemas.microsoft.com/office/powerpoint/2010/main" val="30296807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83AE12-2EA7-0045-B612-5DF4BD60FE13}" type="datetimeFigureOut">
              <a:rPr lang="en-US" smtClean="0"/>
              <a:t>19/2/18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820777-B0FB-9447-878B-C8479FE855C6}" type="slidenum">
              <a:rPr lang="en-US" smtClean="0"/>
              <a:t>‹#›</a:t>
            </a:fld>
            <a:endParaRPr lang="en-US"/>
          </a:p>
        </p:txBody>
      </p:sp>
    </p:spTree>
    <p:extLst>
      <p:ext uri="{BB962C8B-B14F-4D97-AF65-F5344CB8AC3E}">
        <p14:creationId xmlns:p14="http://schemas.microsoft.com/office/powerpoint/2010/main" val="36084648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Neighborhood Ecologies and Social Autopsy of Disaster</a:t>
            </a:r>
            <a:endParaRPr lang="en-US" dirty="0"/>
          </a:p>
        </p:txBody>
      </p:sp>
      <p:sp>
        <p:nvSpPr>
          <p:cNvPr id="3" name="Subtitle 2"/>
          <p:cNvSpPr>
            <a:spLocks noGrp="1"/>
          </p:cNvSpPr>
          <p:nvPr>
            <p:ph type="subTitle" idx="1"/>
          </p:nvPr>
        </p:nvSpPr>
        <p:spPr/>
        <p:txBody>
          <a:bodyPr/>
          <a:lstStyle/>
          <a:p>
            <a:r>
              <a:rPr lang="en-US" dirty="0" smtClean="0"/>
              <a:t>Unnatural Disasters</a:t>
            </a:r>
          </a:p>
          <a:p>
            <a:r>
              <a:rPr lang="en-US" dirty="0" smtClean="0"/>
              <a:t>Seminar 8</a:t>
            </a:r>
          </a:p>
          <a:p>
            <a:endParaRPr lang="en-US" dirty="0"/>
          </a:p>
        </p:txBody>
      </p:sp>
    </p:spTree>
    <p:extLst>
      <p:ext uri="{BB962C8B-B14F-4D97-AF65-F5344CB8AC3E}">
        <p14:creationId xmlns:p14="http://schemas.microsoft.com/office/powerpoint/2010/main" val="4749720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 must be cultural difference!</a:t>
            </a:r>
            <a:endParaRPr lang="en-US" dirty="0"/>
          </a:p>
        </p:txBody>
      </p:sp>
      <p:sp>
        <p:nvSpPr>
          <p:cNvPr id="3" name="Content Placeholder 2"/>
          <p:cNvSpPr>
            <a:spLocks noGrp="1"/>
          </p:cNvSpPr>
          <p:nvPr>
            <p:ph idx="1"/>
          </p:nvPr>
        </p:nvSpPr>
        <p:spPr/>
        <p:txBody>
          <a:bodyPr/>
          <a:lstStyle/>
          <a:p>
            <a:r>
              <a:rPr lang="en-US" dirty="0" smtClean="0"/>
              <a:t>Family ties are closer among Latinos due to their ‘culture’</a:t>
            </a:r>
            <a:endParaRPr lang="en-US" dirty="0"/>
          </a:p>
        </p:txBody>
      </p:sp>
    </p:spTree>
    <p:extLst>
      <p:ext uri="{BB962C8B-B14F-4D97-AF65-F5344CB8AC3E}">
        <p14:creationId xmlns:p14="http://schemas.microsoft.com/office/powerpoint/2010/main" val="235183050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Why isn’t the difference in mortality (excess death) due to race or culture?</a:t>
            </a:r>
          </a:p>
          <a:p>
            <a:r>
              <a:rPr lang="en-US" dirty="0" smtClean="0"/>
              <a:t>What makes those arguments unpersuasive?</a:t>
            </a:r>
            <a:endParaRPr lang="en-US" dirty="0"/>
          </a:p>
        </p:txBody>
      </p:sp>
    </p:spTree>
    <p:extLst>
      <p:ext uri="{BB962C8B-B14F-4D97-AF65-F5344CB8AC3E}">
        <p14:creationId xmlns:p14="http://schemas.microsoft.com/office/powerpoint/2010/main" val="247292697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Social environment and ecology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Ecological characteristics:</a:t>
            </a:r>
          </a:p>
          <a:p>
            <a:pPr lvl="1"/>
            <a:r>
              <a:rPr lang="en-US" dirty="0" smtClean="0"/>
              <a:t>“spatial and temporal relations of human beings as affected by the selective, distributive, and </a:t>
            </a:r>
            <a:r>
              <a:rPr lang="en-US" dirty="0" err="1" smtClean="0"/>
              <a:t>accomodative</a:t>
            </a:r>
            <a:r>
              <a:rPr lang="en-US" dirty="0" smtClean="0"/>
              <a:t> forces of the environment"</a:t>
            </a:r>
            <a:r>
              <a:rPr lang="en-US" dirty="0" smtClean="0">
                <a:effectLst/>
              </a:rPr>
              <a:t> (90)</a:t>
            </a:r>
            <a:endParaRPr lang="en-US" dirty="0" smtClean="0"/>
          </a:p>
          <a:p>
            <a:pPr lvl="1"/>
            <a:endParaRPr lang="en-US" dirty="0" smtClean="0"/>
          </a:p>
          <a:p>
            <a:r>
              <a:rPr lang="en-US" dirty="0" smtClean="0"/>
              <a:t>Social morphology</a:t>
            </a:r>
          </a:p>
          <a:p>
            <a:pPr lvl="1"/>
            <a:r>
              <a:rPr lang="en-US" dirty="0" smtClean="0"/>
              <a:t>“the </a:t>
            </a:r>
            <a:r>
              <a:rPr lang="en-US" dirty="0"/>
              <a:t>material substratum of societies, that is, the form they assume in settling across the land, the volume and density of their population, the manner in which it is distributed as well as the ensemble of things that serve as the basis for collective life" (90). </a:t>
            </a:r>
            <a:endParaRPr lang="en-US" dirty="0" smtClean="0"/>
          </a:p>
        </p:txBody>
      </p:sp>
    </p:spTree>
    <p:extLst>
      <p:ext uri="{BB962C8B-B14F-4D97-AF65-F5344CB8AC3E}">
        <p14:creationId xmlns:p14="http://schemas.microsoft.com/office/powerpoint/2010/main" val="23949494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dirty="0" smtClean="0"/>
              <a:t>“The social ecology of a community area is the foundation for local social life, the soil out of which social networks grow and develop, or, alternatively, wither and devolve.”</a:t>
            </a:r>
            <a:endParaRPr lang="en-US" dirty="0"/>
          </a:p>
        </p:txBody>
      </p:sp>
      <p:sp>
        <p:nvSpPr>
          <p:cNvPr id="4" name="Title 3"/>
          <p:cNvSpPr>
            <a:spLocks noGrp="1"/>
          </p:cNvSpPr>
          <p:nvPr>
            <p:ph type="title"/>
          </p:nvPr>
        </p:nvSpPr>
        <p:spPr/>
        <p:txBody>
          <a:bodyPr/>
          <a:lstStyle/>
          <a:p>
            <a:endParaRPr lang="en-US"/>
          </a:p>
        </p:txBody>
      </p:sp>
    </p:spTree>
    <p:extLst>
      <p:ext uri="{BB962C8B-B14F-4D97-AF65-F5344CB8AC3E}">
        <p14:creationId xmlns:p14="http://schemas.microsoft.com/office/powerpoint/2010/main" val="19276933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444500"/>
            <a:ext cx="9144000" cy="5947317"/>
          </a:xfrm>
          <a:prstGeom prst="rect">
            <a:avLst/>
          </a:prstGeom>
        </p:spPr>
      </p:pic>
    </p:spTree>
    <p:extLst>
      <p:ext uri="{BB962C8B-B14F-4D97-AF65-F5344CB8AC3E}">
        <p14:creationId xmlns:p14="http://schemas.microsoft.com/office/powerpoint/2010/main" val="6331351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397000" y="1358900"/>
            <a:ext cx="6337300" cy="4127500"/>
          </a:xfrm>
          <a:prstGeom prst="rect">
            <a:avLst/>
          </a:prstGeom>
        </p:spPr>
      </p:pic>
    </p:spTree>
    <p:extLst>
      <p:ext uri="{BB962C8B-B14F-4D97-AF65-F5344CB8AC3E}">
        <p14:creationId xmlns:p14="http://schemas.microsoft.com/office/powerpoint/2010/main" val="246481965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89000" y="1752600"/>
            <a:ext cx="7366000" cy="3352800"/>
          </a:xfrm>
          <a:prstGeom prst="rect">
            <a:avLst/>
          </a:prstGeom>
        </p:spPr>
      </p:pic>
    </p:spTree>
    <p:extLst>
      <p:ext uri="{BB962C8B-B14F-4D97-AF65-F5344CB8AC3E}">
        <p14:creationId xmlns:p14="http://schemas.microsoft.com/office/powerpoint/2010/main" val="409500352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381000"/>
            <a:ext cx="9144000" cy="6096000"/>
          </a:xfrm>
          <a:prstGeom prst="rect">
            <a:avLst/>
          </a:prstGeom>
        </p:spPr>
      </p:pic>
    </p:spTree>
    <p:extLst>
      <p:ext uri="{BB962C8B-B14F-4D97-AF65-F5344CB8AC3E}">
        <p14:creationId xmlns:p14="http://schemas.microsoft.com/office/powerpoint/2010/main" val="10817233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Lawndal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2257714" y="686109"/>
            <a:ext cx="4628572" cy="6480000"/>
          </a:xfrm>
          <a:prstGeom prst="rect">
            <a:avLst/>
          </a:prstGeom>
        </p:spPr>
      </p:pic>
    </p:spTree>
    <p:extLst>
      <p:ext uri="{BB962C8B-B14F-4D97-AF65-F5344CB8AC3E}">
        <p14:creationId xmlns:p14="http://schemas.microsoft.com/office/powerpoint/2010/main" val="36405766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dirty="0"/>
          </a:p>
        </p:txBody>
      </p:sp>
      <p:sp>
        <p:nvSpPr>
          <p:cNvPr id="3" name="Content Placeholder 2"/>
          <p:cNvSpPr>
            <a:spLocks noGrp="1"/>
          </p:cNvSpPr>
          <p:nvPr>
            <p:ph idx="1"/>
          </p:nvPr>
        </p:nvSpPr>
        <p:spPr/>
        <p:txBody>
          <a:bodyPr/>
          <a:lstStyle/>
          <a:p>
            <a:r>
              <a:rPr lang="en-US" dirty="0" smtClean="0"/>
              <a:t>Identify one aspect of </a:t>
            </a:r>
            <a:r>
              <a:rPr lang="en-US" b="1" dirty="0" smtClean="0"/>
              <a:t>social ecology and morphology</a:t>
            </a:r>
            <a:r>
              <a:rPr lang="en-US" dirty="0"/>
              <a:t> </a:t>
            </a:r>
            <a:r>
              <a:rPr lang="en-US" dirty="0" smtClean="0"/>
              <a:t>that differs between North and South Lawndale</a:t>
            </a:r>
            <a:endParaRPr lang="en-US" dirty="0"/>
          </a:p>
        </p:txBody>
      </p:sp>
    </p:spTree>
    <p:extLst>
      <p:ext uri="{BB962C8B-B14F-4D97-AF65-F5344CB8AC3E}">
        <p14:creationId xmlns:p14="http://schemas.microsoft.com/office/powerpoint/2010/main" val="242253815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is ‘social’ in ‘social autopsy of disaster’?</a:t>
            </a:r>
            <a:endParaRPr lang="en-US" dirty="0"/>
          </a:p>
        </p:txBody>
      </p:sp>
      <p:sp>
        <p:nvSpPr>
          <p:cNvPr id="3" name="Content Placeholder 2"/>
          <p:cNvSpPr>
            <a:spLocks noGrp="1"/>
          </p:cNvSpPr>
          <p:nvPr>
            <p:ph idx="1"/>
          </p:nvPr>
        </p:nvSpPr>
        <p:spPr/>
        <p:txBody>
          <a:bodyPr/>
          <a:lstStyle/>
          <a:p>
            <a:r>
              <a:rPr lang="en-US" dirty="0" smtClean="0"/>
              <a:t>In today’s class we can refine our understanding of the </a:t>
            </a:r>
            <a:r>
              <a:rPr lang="en-US" i="1" dirty="0" smtClean="0"/>
              <a:t>social</a:t>
            </a:r>
            <a:r>
              <a:rPr lang="en-US" dirty="0"/>
              <a:t> </a:t>
            </a:r>
            <a:r>
              <a:rPr lang="en-US" dirty="0" smtClean="0"/>
              <a:t>and its role in making natural disasters into human catastrophes.</a:t>
            </a:r>
            <a:endParaRPr lang="en-US" dirty="0"/>
          </a:p>
        </p:txBody>
      </p:sp>
    </p:spTree>
    <p:extLst>
      <p:ext uri="{BB962C8B-B14F-4D97-AF65-F5344CB8AC3E}">
        <p14:creationId xmlns:p14="http://schemas.microsoft.com/office/powerpoint/2010/main" val="318171395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Social environment and ecology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Ecological characteristics:</a:t>
            </a:r>
          </a:p>
          <a:p>
            <a:pPr lvl="1"/>
            <a:r>
              <a:rPr lang="en-US" dirty="0" smtClean="0"/>
              <a:t>“spatial and temporal relations of human beings as affected by the selective, distributive, and accommodative forces of the environment"</a:t>
            </a:r>
            <a:r>
              <a:rPr lang="en-US" dirty="0" smtClean="0">
                <a:effectLst/>
              </a:rPr>
              <a:t> (90)</a:t>
            </a:r>
            <a:endParaRPr lang="en-US" dirty="0" smtClean="0"/>
          </a:p>
          <a:p>
            <a:pPr lvl="1"/>
            <a:endParaRPr lang="en-US" dirty="0" smtClean="0"/>
          </a:p>
          <a:p>
            <a:r>
              <a:rPr lang="en-US" dirty="0" smtClean="0"/>
              <a:t>Social morphology:</a:t>
            </a:r>
          </a:p>
          <a:p>
            <a:pPr lvl="1"/>
            <a:r>
              <a:rPr lang="en-US" dirty="0" smtClean="0"/>
              <a:t>“the </a:t>
            </a:r>
            <a:r>
              <a:rPr lang="en-US" dirty="0"/>
              <a:t>material substratum of societies, that is, the form they assume in settling across the land, the volume and density of their population, the manner in which it is distributed as well as the ensemble of things that serve as the basis for collective life" (90). </a:t>
            </a:r>
            <a:endParaRPr lang="en-US" dirty="0" smtClean="0"/>
          </a:p>
        </p:txBody>
      </p:sp>
    </p:spTree>
    <p:extLst>
      <p:ext uri="{BB962C8B-B14F-4D97-AF65-F5344CB8AC3E}">
        <p14:creationId xmlns:p14="http://schemas.microsoft.com/office/powerpoint/2010/main" val="3060188515"/>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Historical roots of the social ecology</a:t>
            </a:r>
            <a:endParaRPr lang="en-US" dirty="0"/>
          </a:p>
        </p:txBody>
      </p:sp>
    </p:spTree>
    <p:extLst>
      <p:ext uri="{BB962C8B-B14F-4D97-AF65-F5344CB8AC3E}">
        <p14:creationId xmlns:p14="http://schemas.microsoft.com/office/powerpoint/2010/main" val="181891043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09600" y="787400"/>
            <a:ext cx="7924800" cy="5283200"/>
          </a:xfrm>
          <a:prstGeom prst="rect">
            <a:avLst/>
          </a:prstGeom>
        </p:spPr>
      </p:pic>
    </p:spTree>
    <p:extLst>
      <p:ext uri="{BB962C8B-B14F-4D97-AF65-F5344CB8AC3E}">
        <p14:creationId xmlns:p14="http://schemas.microsoft.com/office/powerpoint/2010/main" val="1051006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520700"/>
            <a:ext cx="9144000" cy="5798372"/>
          </a:xfrm>
          <a:prstGeom prst="rect">
            <a:avLst/>
          </a:prstGeom>
        </p:spPr>
      </p:pic>
    </p:spTree>
    <p:extLst>
      <p:ext uri="{BB962C8B-B14F-4D97-AF65-F5344CB8AC3E}">
        <p14:creationId xmlns:p14="http://schemas.microsoft.com/office/powerpoint/2010/main" val="402398788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8000" y="927100"/>
            <a:ext cx="8128000" cy="4991100"/>
          </a:xfrm>
          <a:prstGeom prst="rect">
            <a:avLst/>
          </a:prstGeom>
        </p:spPr>
      </p:pic>
    </p:spTree>
    <p:extLst>
      <p:ext uri="{BB962C8B-B14F-4D97-AF65-F5344CB8AC3E}">
        <p14:creationId xmlns:p14="http://schemas.microsoft.com/office/powerpoint/2010/main" val="395285011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so much crime?</a:t>
            </a:r>
            <a:endParaRPr lang="en-US" dirty="0"/>
          </a:p>
        </p:txBody>
      </p:sp>
      <p:pic>
        <p:nvPicPr>
          <p:cNvPr id="4" name="Picture 3"/>
          <p:cNvPicPr>
            <a:picLocks noChangeAspect="1"/>
          </p:cNvPicPr>
          <p:nvPr/>
        </p:nvPicPr>
        <p:blipFill>
          <a:blip r:embed="rId2"/>
          <a:stretch>
            <a:fillRect/>
          </a:stretch>
        </p:blipFill>
        <p:spPr>
          <a:xfrm>
            <a:off x="-19240" y="1417638"/>
            <a:ext cx="9144000" cy="5947172"/>
          </a:xfrm>
          <a:prstGeom prst="rect">
            <a:avLst/>
          </a:prstGeom>
        </p:spPr>
      </p:pic>
    </p:spTree>
    <p:extLst>
      <p:ext uri="{BB962C8B-B14F-4D97-AF65-F5344CB8AC3E}">
        <p14:creationId xmlns:p14="http://schemas.microsoft.com/office/powerpoint/2010/main" val="422322887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North Lawndale’s decline</a:t>
            </a:r>
            <a:endParaRPr lang="en-US" dirty="0"/>
          </a:p>
        </p:txBody>
      </p:sp>
      <p:sp>
        <p:nvSpPr>
          <p:cNvPr id="4" name="Text Placeholder 3"/>
          <p:cNvSpPr>
            <a:spLocks noGrp="1"/>
          </p:cNvSpPr>
          <p:nvPr>
            <p:ph type="body" sz="half" idx="2"/>
          </p:nvPr>
        </p:nvSpPr>
        <p:spPr/>
        <p:txBody>
          <a:bodyPr>
            <a:normAutofit/>
          </a:bodyPr>
          <a:lstStyle/>
          <a:p>
            <a:r>
              <a:rPr lang="en-US" sz="1800" dirty="0"/>
              <a:t>"By 1970, 75 per cent of the businesses that had been in the area in 1950 were gone, and in the 1980s and early 1990s North Lawndale experienced little economic </a:t>
            </a:r>
            <a:r>
              <a:rPr lang="en-US" sz="1800" dirty="0" smtClean="0"/>
              <a:t>growth.</a:t>
            </a:r>
            <a:r>
              <a:rPr lang="en-US" sz="1800" dirty="0"/>
              <a:t>"</a:t>
            </a:r>
          </a:p>
          <a:p>
            <a:endParaRPr lang="en-US" sz="1800" dirty="0"/>
          </a:p>
        </p:txBody>
      </p:sp>
      <p:pic>
        <p:nvPicPr>
          <p:cNvPr id="5" name="Picture 4"/>
          <p:cNvPicPr>
            <a:picLocks noChangeAspect="1"/>
          </p:cNvPicPr>
          <p:nvPr/>
        </p:nvPicPr>
        <p:blipFill>
          <a:blip r:embed="rId2"/>
          <a:stretch>
            <a:fillRect/>
          </a:stretch>
        </p:blipFill>
        <p:spPr>
          <a:xfrm>
            <a:off x="3657398" y="-1"/>
            <a:ext cx="5969347" cy="7274147"/>
          </a:xfrm>
          <a:prstGeom prst="rect">
            <a:avLst/>
          </a:prstGeom>
        </p:spPr>
      </p:pic>
    </p:spTree>
    <p:extLst>
      <p:ext uri="{BB962C8B-B14F-4D97-AF65-F5344CB8AC3E}">
        <p14:creationId xmlns:p14="http://schemas.microsoft.com/office/powerpoint/2010/main" val="178876967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r>
              <a:rPr lang="en-US" dirty="0" smtClean="0"/>
              <a:t>We have gone beyond linear explanations in terms of isolated risk factors (population risk)</a:t>
            </a:r>
          </a:p>
          <a:p>
            <a:r>
              <a:rPr lang="en-US" dirty="0" smtClean="0"/>
              <a:t>We have gone beyond explanations due to race (biology) or culture</a:t>
            </a:r>
          </a:p>
          <a:p>
            <a:r>
              <a:rPr lang="en-US" dirty="0" smtClean="0"/>
              <a:t>We have also gone beyond simple explanations due to poverty alone</a:t>
            </a:r>
          </a:p>
          <a:p>
            <a:pPr lvl="1"/>
            <a:r>
              <a:rPr lang="en-US" dirty="0" smtClean="0"/>
              <a:t>The experience of poverty, and whether it creates vulnerability to disasters, varies according to social environment and ecology</a:t>
            </a:r>
            <a:endParaRPr lang="en-US" dirty="0"/>
          </a:p>
        </p:txBody>
      </p:sp>
    </p:spTree>
    <p:extLst>
      <p:ext uri="{BB962C8B-B14F-4D97-AF65-F5344CB8AC3E}">
        <p14:creationId xmlns:p14="http://schemas.microsoft.com/office/powerpoint/2010/main" val="418973044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Discussion: what then is the ‘social’ in ‘social autopsy of disaster’?</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74937544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Population Risk Factors</a:t>
            </a:r>
            <a:endParaRPr lang="en-US" dirty="0"/>
          </a:p>
        </p:txBody>
      </p:sp>
      <p:sp>
        <p:nvSpPr>
          <p:cNvPr id="3" name="Content Placeholder 2"/>
          <p:cNvSpPr>
            <a:spLocks noGrp="1"/>
          </p:cNvSpPr>
          <p:nvPr>
            <p:ph idx="1"/>
          </p:nvPr>
        </p:nvSpPr>
        <p:spPr/>
        <p:txBody>
          <a:bodyPr>
            <a:normAutofit/>
          </a:bodyPr>
          <a:lstStyle/>
          <a:p>
            <a:r>
              <a:rPr lang="en-US" dirty="0" smtClean="0"/>
              <a:t>Large-scale survey</a:t>
            </a:r>
          </a:p>
          <a:p>
            <a:r>
              <a:rPr lang="en-US" dirty="0" smtClean="0"/>
              <a:t>Paired decedents with survivors who lived on the same street</a:t>
            </a:r>
          </a:p>
          <a:p>
            <a:r>
              <a:rPr lang="en-US" dirty="0" smtClean="0"/>
              <a:t>Case-control study design: which risk factors distinguish those who died?</a:t>
            </a:r>
          </a:p>
          <a:p>
            <a:pPr lvl="1"/>
            <a:r>
              <a:rPr lang="en-US" dirty="0" smtClean="0"/>
              <a:t>did </a:t>
            </a:r>
            <a:r>
              <a:rPr lang="en-US" dirty="0"/>
              <a:t>not leave daily, had a medical problem, were confined to bed, lived </a:t>
            </a:r>
            <a:r>
              <a:rPr lang="en-US" dirty="0" smtClean="0"/>
              <a:t>alone; </a:t>
            </a:r>
            <a:r>
              <a:rPr lang="en-US" dirty="0"/>
              <a:t>or lacked air conditioning, </a:t>
            </a:r>
            <a:r>
              <a:rPr lang="en-US" dirty="0" smtClean="0"/>
              <a:t>lacked access </a:t>
            </a:r>
            <a:r>
              <a:rPr lang="en-US" dirty="0"/>
              <a:t>to transportation, and </a:t>
            </a:r>
            <a:r>
              <a:rPr lang="en-US" dirty="0" smtClean="0"/>
              <a:t>lacked social </a:t>
            </a:r>
            <a:r>
              <a:rPr lang="en-US" dirty="0"/>
              <a:t>contacts </a:t>
            </a:r>
            <a:r>
              <a:rPr lang="en-US" dirty="0" smtClean="0"/>
              <a:t>nearby</a:t>
            </a:r>
            <a:endParaRPr lang="en-US" dirty="0"/>
          </a:p>
        </p:txBody>
      </p:sp>
    </p:spTree>
    <p:extLst>
      <p:ext uri="{BB962C8B-B14F-4D97-AF65-F5344CB8AC3E}">
        <p14:creationId xmlns:p14="http://schemas.microsoft.com/office/powerpoint/2010/main" val="73914646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are population studies blind to?</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40572902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What causes this blindness?</a:t>
            </a:r>
            <a:endParaRPr lang="en-US" dirty="0"/>
          </a:p>
        </p:txBody>
      </p:sp>
    </p:spTree>
    <p:extLst>
      <p:ext uri="{BB962C8B-B14F-4D97-AF65-F5344CB8AC3E}">
        <p14:creationId xmlns:p14="http://schemas.microsoft.com/office/powerpoint/2010/main" val="237867483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In what sense are these population studies not able to study the ‘social’?</a:t>
            </a:r>
            <a:endParaRPr lang="en-US" dirty="0"/>
          </a:p>
        </p:txBody>
      </p:sp>
    </p:spTree>
    <p:extLst>
      <p:ext uri="{BB962C8B-B14F-4D97-AF65-F5344CB8AC3E}">
        <p14:creationId xmlns:p14="http://schemas.microsoft.com/office/powerpoint/2010/main" val="154205328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1830075" y="0"/>
            <a:ext cx="5715000" cy="6972300"/>
          </a:xfrm>
          <a:prstGeom prst="rect">
            <a:avLst/>
          </a:prstGeom>
        </p:spPr>
      </p:pic>
    </p:spTree>
    <p:extLst>
      <p:ext uri="{BB962C8B-B14F-4D97-AF65-F5344CB8AC3E}">
        <p14:creationId xmlns:p14="http://schemas.microsoft.com/office/powerpoint/2010/main" val="212536156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r>
              <a:rPr lang="en-US" dirty="0" smtClean="0"/>
              <a:t>North Lawndale</a:t>
            </a:r>
            <a:endParaRPr lang="en-US" dirty="0"/>
          </a:p>
        </p:txBody>
      </p:sp>
      <p:sp>
        <p:nvSpPr>
          <p:cNvPr id="4" name="Content Placeholder 3"/>
          <p:cNvSpPr>
            <a:spLocks noGrp="1"/>
          </p:cNvSpPr>
          <p:nvPr>
            <p:ph sz="half" idx="2"/>
          </p:nvPr>
        </p:nvSpPr>
        <p:spPr>
          <a:xfrm>
            <a:off x="457200" y="2174875"/>
            <a:ext cx="4040188" cy="2636069"/>
          </a:xfrm>
        </p:spPr>
        <p:txBody>
          <a:bodyPr/>
          <a:lstStyle/>
          <a:p>
            <a:r>
              <a:rPr lang="en-US" dirty="0" smtClean="0"/>
              <a:t>96% African-American</a:t>
            </a:r>
          </a:p>
          <a:p>
            <a:r>
              <a:rPr lang="en-US" dirty="0" smtClean="0"/>
              <a:t>Poor</a:t>
            </a:r>
          </a:p>
          <a:p>
            <a:r>
              <a:rPr lang="en-US" dirty="0" smtClean="0"/>
              <a:t>19 heat-related deaths (40 per 100,000)</a:t>
            </a:r>
          </a:p>
          <a:p>
            <a:endParaRPr lang="en-US" dirty="0" smtClean="0"/>
          </a:p>
          <a:p>
            <a:endParaRPr lang="en-US" dirty="0"/>
          </a:p>
        </p:txBody>
      </p:sp>
      <p:sp>
        <p:nvSpPr>
          <p:cNvPr id="5" name="Text Placeholder 4"/>
          <p:cNvSpPr>
            <a:spLocks noGrp="1"/>
          </p:cNvSpPr>
          <p:nvPr>
            <p:ph type="body" sz="quarter" idx="3"/>
          </p:nvPr>
        </p:nvSpPr>
        <p:spPr/>
        <p:txBody>
          <a:bodyPr>
            <a:noAutofit/>
          </a:bodyPr>
          <a:lstStyle/>
          <a:p>
            <a:r>
              <a:rPr lang="en-US" dirty="0" smtClean="0"/>
              <a:t>South Lawndale </a:t>
            </a:r>
          </a:p>
          <a:p>
            <a:r>
              <a:rPr lang="en-US" dirty="0" smtClean="0"/>
              <a:t>(aka ‘Little Village’)</a:t>
            </a:r>
            <a:endParaRPr lang="en-US" dirty="0"/>
          </a:p>
        </p:txBody>
      </p:sp>
      <p:sp>
        <p:nvSpPr>
          <p:cNvPr id="6" name="Content Placeholder 5"/>
          <p:cNvSpPr>
            <a:spLocks noGrp="1"/>
          </p:cNvSpPr>
          <p:nvPr>
            <p:ph sz="quarter" idx="4"/>
          </p:nvPr>
        </p:nvSpPr>
        <p:spPr/>
        <p:txBody>
          <a:bodyPr/>
          <a:lstStyle/>
          <a:p>
            <a:r>
              <a:rPr lang="en-US" dirty="0" smtClean="0"/>
              <a:t>85% Latino</a:t>
            </a:r>
          </a:p>
          <a:p>
            <a:r>
              <a:rPr lang="en-US" dirty="0" smtClean="0"/>
              <a:t>Poor</a:t>
            </a:r>
          </a:p>
          <a:p>
            <a:r>
              <a:rPr lang="en-US" dirty="0" smtClean="0"/>
              <a:t>3 heat-related deaths (less than 4 per 100,000)</a:t>
            </a:r>
            <a:endParaRPr lang="en-US" dirty="0"/>
          </a:p>
        </p:txBody>
      </p:sp>
    </p:spTree>
    <p:extLst>
      <p:ext uri="{BB962C8B-B14F-4D97-AF65-F5344CB8AC3E}">
        <p14:creationId xmlns:p14="http://schemas.microsoft.com/office/powerpoint/2010/main" val="7059031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 must be racial difference!</a:t>
            </a:r>
            <a:endParaRPr lang="en-US" dirty="0"/>
          </a:p>
        </p:txBody>
      </p:sp>
      <p:sp>
        <p:nvSpPr>
          <p:cNvPr id="3" name="Content Placeholder 2"/>
          <p:cNvSpPr>
            <a:spLocks noGrp="1"/>
          </p:cNvSpPr>
          <p:nvPr>
            <p:ph idx="1"/>
          </p:nvPr>
        </p:nvSpPr>
        <p:spPr/>
        <p:txBody>
          <a:bodyPr/>
          <a:lstStyle/>
          <a:p>
            <a:r>
              <a:rPr lang="en-US" dirty="0" smtClean="0"/>
              <a:t>Latino ‘metabolism’ is more suited to hot weather</a:t>
            </a:r>
            <a:endParaRPr lang="en-US" dirty="0"/>
          </a:p>
        </p:txBody>
      </p:sp>
    </p:spTree>
    <p:extLst>
      <p:ext uri="{BB962C8B-B14F-4D97-AF65-F5344CB8AC3E}">
        <p14:creationId xmlns:p14="http://schemas.microsoft.com/office/powerpoint/2010/main" val="1446939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4169</TotalTime>
  <Words>596</Words>
  <Application>Microsoft Macintosh PowerPoint</Application>
  <PresentationFormat>On-screen Show (4:3)</PresentationFormat>
  <Paragraphs>51</Paragraphs>
  <Slides>28</Slides>
  <Notes>0</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Office Theme</vt:lpstr>
      <vt:lpstr>Neighborhood Ecologies and Social Autopsy of Disaster</vt:lpstr>
      <vt:lpstr>What is ‘social’ in ‘social autopsy of disaster’?</vt:lpstr>
      <vt:lpstr>Population Risk Factors</vt:lpstr>
      <vt:lpstr>What are population studies blind to?</vt:lpstr>
      <vt:lpstr>PowerPoint Presentation</vt:lpstr>
      <vt:lpstr>PowerPoint Presentation</vt:lpstr>
      <vt:lpstr>PowerPoint Presentation</vt:lpstr>
      <vt:lpstr>PowerPoint Presentation</vt:lpstr>
      <vt:lpstr>It must be racial difference!</vt:lpstr>
      <vt:lpstr>It must be cultural difference!</vt:lpstr>
      <vt:lpstr>PowerPoint Presentation</vt:lpstr>
      <vt:lpstr>Social environment and ecology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Social environment and ecology</vt:lpstr>
      <vt:lpstr>Historical roots of the social ecology</vt:lpstr>
      <vt:lpstr>PowerPoint Presentation</vt:lpstr>
      <vt:lpstr>PowerPoint Presentation</vt:lpstr>
      <vt:lpstr>PowerPoint Presentation</vt:lpstr>
      <vt:lpstr>Why so much crime?</vt:lpstr>
      <vt:lpstr>North Lawndale’s decline</vt:lpstr>
      <vt:lpstr>PowerPoint Presentation</vt:lpstr>
      <vt:lpstr>Discussion: what then is the ‘social’ in ‘social autopsy of disaster’?</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dc:creator>
  <cp:lastModifiedBy>L</cp:lastModifiedBy>
  <cp:revision>13</cp:revision>
  <dcterms:created xsi:type="dcterms:W3CDTF">2016-10-07T04:53:41Z</dcterms:created>
  <dcterms:modified xsi:type="dcterms:W3CDTF">2018-02-19T06:54:07Z</dcterms:modified>
</cp:coreProperties>
</file>

<file path=docProps/thumbnail.jpeg>
</file>